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72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 3"/>
          <p:cNvSpPr/>
          <p:nvPr/>
        </p:nvSpPr>
        <p:spPr>
          <a:xfrm rot="1162874">
            <a:off x="1689123" y="5882774"/>
            <a:ext cx="1301259" cy="930170"/>
          </a:xfrm>
          <a:prstGeom prst="swooshArrow">
            <a:avLst>
              <a:gd name="adj1" fmla="val 21882"/>
              <a:gd name="adj2" fmla="val 25000"/>
            </a:avLst>
          </a:prstGeom>
          <a:gradFill rotWithShape="0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5" name="Picture 6" descr="D:\музыка\календарь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0"/>
            <a:ext cx="1278260" cy="12708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 rot="20967112">
            <a:off x="7787867" y="524648"/>
            <a:ext cx="1339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 ноября</a:t>
            </a:r>
            <a:endParaRPr lang="ru-RU" sz="1400" b="1" dirty="0"/>
          </a:p>
        </p:txBody>
      </p:sp>
      <p:pic>
        <p:nvPicPr>
          <p:cNvPr id="3" name="Picture 4" descr="http://www.bobboz.com/images/image-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31840" y="5909196"/>
            <a:ext cx="1314733" cy="948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ФНС - Деятельность ФНС России"/>
          <p:cNvPicPr>
            <a:picLocks noChangeAspect="1" noChangeArrowheads="1"/>
          </p:cNvPicPr>
          <p:nvPr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862980"/>
            <a:ext cx="1368152" cy="99502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547664" y="4941168"/>
            <a:ext cx="69127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Уплатить налоги можно с помощью сервиса "Личный кабинет налогоплательщика для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физических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лиц" (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lk2.service.nalog.ru/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lk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2" name="Picture 8" descr="Education Windows Phone 7 Freeware. Download free Education apps for Windows Phone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40" y="5801535"/>
            <a:ext cx="1056465" cy="105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 rot="215243">
            <a:off x="908827" y="5632258"/>
            <a:ext cx="138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УФНС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3419872" y="1916832"/>
            <a:ext cx="2592288" cy="630070"/>
          </a:xfrm>
          <a:prstGeom prst="wedgeRectCallout">
            <a:avLst>
              <a:gd name="adj1" fmla="val 6319"/>
              <a:gd name="adj2" fmla="val 84811"/>
            </a:avLst>
          </a:prstGeom>
          <a:effectLst>
            <a:outerShdw blurRad="50800" dist="38100" dir="13500000" sx="102000" sy="102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 на имущество физических лиц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555776" y="0"/>
            <a:ext cx="413446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000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60417">
                      <a:srgbClr val="698E00"/>
                    </a:gs>
                    <a:gs pos="35848">
                      <a:schemeClr val="accent1">
                        <a:lumMod val="50000"/>
                      </a:schemeClr>
                    </a:gs>
                    <a:gs pos="78000">
                      <a:schemeClr val="accent1">
                        <a:lumMod val="75000"/>
                      </a:schemeClr>
                    </a:gs>
                    <a:gs pos="0">
                      <a:schemeClr val="tx2">
                        <a:lumMod val="5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ВАЖНО </a:t>
            </a:r>
            <a:r>
              <a:rPr lang="ru-RU" sz="3000" b="1" dirty="0">
                <a:ln w="11430">
                  <a:solidFill>
                    <a:schemeClr val="tx1"/>
                  </a:solidFill>
                </a:ln>
                <a:gradFill>
                  <a:gsLst>
                    <a:gs pos="60417">
                      <a:srgbClr val="698E00"/>
                    </a:gs>
                    <a:gs pos="35848">
                      <a:schemeClr val="accent1">
                        <a:lumMod val="50000"/>
                      </a:schemeClr>
                    </a:gs>
                    <a:gs pos="78000">
                      <a:schemeClr val="accent1">
                        <a:lumMod val="75000"/>
                      </a:schemeClr>
                    </a:gs>
                    <a:gs pos="0">
                      <a:schemeClr val="tx2">
                        <a:lumMod val="5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 </a:t>
            </a:r>
            <a:r>
              <a:rPr lang="ru-RU" sz="3000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60417">
                      <a:srgbClr val="698E00"/>
                    </a:gs>
                    <a:gs pos="35848">
                      <a:schemeClr val="accent1">
                        <a:lumMod val="50000"/>
                      </a:schemeClr>
                    </a:gs>
                    <a:gs pos="78000">
                      <a:schemeClr val="accent1">
                        <a:lumMod val="75000"/>
                      </a:schemeClr>
                    </a:gs>
                    <a:gs pos="0">
                      <a:schemeClr val="tx2">
                        <a:lumMod val="5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ЗАБЫТЬ</a:t>
            </a:r>
            <a:endParaRPr lang="ru-RU" sz="3000" b="1" dirty="0">
              <a:ln w="11430">
                <a:solidFill>
                  <a:schemeClr val="tx1"/>
                </a:solidFill>
              </a:ln>
              <a:gradFill>
                <a:gsLst>
                  <a:gs pos="60417">
                    <a:srgbClr val="698E00"/>
                  </a:gs>
                  <a:gs pos="35848">
                    <a:schemeClr val="accent1">
                      <a:lumMod val="50000"/>
                    </a:schemeClr>
                  </a:gs>
                  <a:gs pos="78000">
                    <a:schemeClr val="accent1">
                      <a:lumMod val="75000"/>
                    </a:schemeClr>
                  </a:gs>
                  <a:gs pos="0">
                    <a:schemeClr val="tx2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5400000" scaled="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3000" b="1" dirty="0">
                <a:ln w="3175">
                  <a:solidFill>
                    <a:schemeClr val="tx1"/>
                  </a:solidFill>
                </a:ln>
                <a:gradFill>
                  <a:gsLst>
                    <a:gs pos="60417">
                      <a:srgbClr val="698E00"/>
                    </a:gs>
                    <a:gs pos="35848">
                      <a:schemeClr val="accent1">
                        <a:lumMod val="50000"/>
                      </a:schemeClr>
                    </a:gs>
                    <a:gs pos="78000">
                      <a:schemeClr val="accent1">
                        <a:lumMod val="75000"/>
                      </a:schemeClr>
                    </a:gs>
                    <a:gs pos="0">
                      <a:schemeClr val="tx2">
                        <a:lumMod val="5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НАЛОГИ</a:t>
            </a:r>
            <a:r>
              <a:rPr lang="ru-RU" sz="3000" b="1" dirty="0">
                <a:ln w="11430">
                  <a:solidFill>
                    <a:schemeClr val="tx1"/>
                  </a:solidFill>
                </a:ln>
                <a:gradFill>
                  <a:gsLst>
                    <a:gs pos="60417">
                      <a:srgbClr val="698E00"/>
                    </a:gs>
                    <a:gs pos="35848">
                      <a:schemeClr val="accent1">
                        <a:lumMod val="50000"/>
                      </a:schemeClr>
                    </a:gs>
                    <a:gs pos="78000">
                      <a:schemeClr val="accent1">
                        <a:lumMod val="75000"/>
                      </a:schemeClr>
                    </a:gs>
                    <a:gs pos="0">
                      <a:schemeClr val="tx2">
                        <a:lumMod val="5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ЗАПЛАТИТЬ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27584" y="1052736"/>
            <a:ext cx="7632848" cy="6463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ноября – срок уплаты жителями Краснодарского края имущественных налогов </a:t>
            </a:r>
          </a:p>
        </p:txBody>
      </p:sp>
      <p:sp>
        <p:nvSpPr>
          <p:cNvPr id="25" name="Прямоугольная выноска 24"/>
          <p:cNvSpPr/>
          <p:nvPr/>
        </p:nvSpPr>
        <p:spPr>
          <a:xfrm>
            <a:off x="251520" y="1700808"/>
            <a:ext cx="2520280" cy="574821"/>
          </a:xfrm>
          <a:prstGeom prst="wedgeRectCallout">
            <a:avLst>
              <a:gd name="adj1" fmla="val -12586"/>
              <a:gd name="adj2" fmla="val 90822"/>
            </a:avLst>
          </a:prstGeom>
          <a:effectLst>
            <a:outerShdw blurRad="50800" dist="38100" dir="13500000" sx="102000" sy="102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Земельный налог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Прямоугольная выноска 25"/>
          <p:cNvSpPr/>
          <p:nvPr/>
        </p:nvSpPr>
        <p:spPr>
          <a:xfrm>
            <a:off x="6804248" y="1700808"/>
            <a:ext cx="2148747" cy="574821"/>
          </a:xfrm>
          <a:prstGeom prst="wedgeRectCallout">
            <a:avLst>
              <a:gd name="adj1" fmla="val 7343"/>
              <a:gd name="adj2" fmla="val 80254"/>
            </a:avLst>
          </a:prstGeom>
          <a:effectLst>
            <a:outerShdw blurRad="50800" dist="635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Транспортный налог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249512">
            <a:off x="5637876" y="2167396"/>
            <a:ext cx="364840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143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3" descr="D:\музыка\555.png"/>
          <p:cNvPicPr>
            <a:picLocks noChangeAspect="1" noChangeArrowheads="1"/>
          </p:cNvPicPr>
          <p:nvPr/>
        </p:nvPicPr>
        <p:blipFill>
          <a:blip r:embed="rId7" cstate="print"/>
          <a:srcRect l="14766" t="49218" r="60133" b="25189"/>
          <a:stretch>
            <a:fillRect/>
          </a:stretch>
        </p:blipFill>
        <p:spPr bwMode="auto">
          <a:xfrm>
            <a:off x="5940152" y="3429000"/>
            <a:ext cx="1224136" cy="936104"/>
          </a:xfrm>
          <a:prstGeom prst="rect">
            <a:avLst/>
          </a:prstGeom>
          <a:noFill/>
        </p:spPr>
      </p:pic>
      <p:pic>
        <p:nvPicPr>
          <p:cNvPr id="1028" name="Picture 4" descr="D:\музыка\96361747_pechenki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2492896"/>
            <a:ext cx="2592288" cy="1944216"/>
          </a:xfrm>
          <a:prstGeom prst="rect">
            <a:avLst/>
          </a:prstGeom>
          <a:noFill/>
          <a:effectLst>
            <a:outerShdw blurRad="50800" dist="1016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5" descr="D:\музыка\view_4_House_5_floor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31840" y="2636913"/>
            <a:ext cx="2736304" cy="2111514"/>
          </a:xfrm>
          <a:prstGeom prst="rect">
            <a:avLst/>
          </a:prstGeom>
          <a:noFill/>
          <a:effectLst>
            <a:outerShdw blurRad="50800" dist="1143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31" name="Picture 7" descr="D:\музыка\5656565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24329" y="5745150"/>
            <a:ext cx="1224136" cy="1112850"/>
          </a:xfrm>
          <a:prstGeom prst="rect">
            <a:avLst/>
          </a:prstGeom>
          <a:noFill/>
        </p:spPr>
      </p:pic>
      <p:sp>
        <p:nvSpPr>
          <p:cNvPr id="39" name=" 3"/>
          <p:cNvSpPr/>
          <p:nvPr/>
        </p:nvSpPr>
        <p:spPr>
          <a:xfrm rot="1656775">
            <a:off x="4347840" y="5863643"/>
            <a:ext cx="952376" cy="820365"/>
          </a:xfrm>
          <a:prstGeom prst="swooshArrow">
            <a:avLst>
              <a:gd name="adj1" fmla="val 21882"/>
              <a:gd name="adj2" fmla="val 25000"/>
            </a:avLst>
          </a:prstGeom>
          <a:gradFill rotWithShape="0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 3"/>
          <p:cNvSpPr/>
          <p:nvPr/>
        </p:nvSpPr>
        <p:spPr>
          <a:xfrm rot="1656775">
            <a:off x="6671447" y="5802835"/>
            <a:ext cx="913674" cy="894357"/>
          </a:xfrm>
          <a:prstGeom prst="swooshArrow">
            <a:avLst>
              <a:gd name="adj1" fmla="val 21882"/>
              <a:gd name="adj2" fmla="val 25000"/>
            </a:avLst>
          </a:prstGeom>
          <a:gradFill rotWithShape="0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1" name="Picture 10" descr="Letter Envelope Cartoon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661248"/>
            <a:ext cx="576064" cy="54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907704" y="5949280"/>
            <a:ext cx="1079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налоги</a:t>
            </a:r>
            <a:endParaRPr lang="ru-RU" sz="12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551670" y="3481542"/>
            <a:ext cx="138021" cy="1080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76256" y="3692670"/>
            <a:ext cx="360040" cy="2043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04248" y="3687139"/>
            <a:ext cx="5919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</a:t>
            </a: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</a:t>
            </a:r>
            <a:endParaRPr lang="ru-RU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693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582</TotalTime>
  <Words>48</Words>
  <Application>Microsoft Office PowerPoint</Application>
  <PresentationFormat>Экран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Хачегогу Б.А.</dc:creator>
  <cp:lastModifiedBy>Лось</cp:lastModifiedBy>
  <cp:revision>63</cp:revision>
  <cp:lastPrinted>2014-09-11T05:20:55Z</cp:lastPrinted>
  <dcterms:created xsi:type="dcterms:W3CDTF">2014-09-10T11:52:59Z</dcterms:created>
  <dcterms:modified xsi:type="dcterms:W3CDTF">2014-09-11T05:27:01Z</dcterms:modified>
</cp:coreProperties>
</file>